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5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9" r:id="rId4"/>
    <p:sldId id="275" r:id="rId5"/>
    <p:sldId id="263" r:id="rId6"/>
    <p:sldId id="264" r:id="rId7"/>
    <p:sldId id="260" r:id="rId8"/>
    <p:sldId id="265" r:id="rId9"/>
    <p:sldId id="261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pos="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FD3"/>
    <a:srgbClr val="C0BED4"/>
    <a:srgbClr val="BFD5BD"/>
    <a:srgbClr val="333399"/>
    <a:srgbClr val="BCD6D3"/>
    <a:srgbClr val="BCCFD6"/>
    <a:srgbClr val="D6E1B1"/>
    <a:srgbClr val="C3D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7" autoAdjust="0"/>
    <p:restoredTop sz="96255" autoAdjust="0"/>
  </p:normalViewPr>
  <p:slideViewPr>
    <p:cSldViewPr snapToGrid="0" snapToObjects="1" showGuides="1">
      <p:cViewPr varScale="1">
        <p:scale>
          <a:sx n="121" d="100"/>
          <a:sy n="121" d="100"/>
        </p:scale>
        <p:origin x="1808" y="168"/>
      </p:cViewPr>
      <p:guideLst>
        <p:guide orient="horz"/>
        <p:guide pos="2880"/>
        <p:guide pos="6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2688"/>
    </p:cViewPr>
  </p:sorterViewPr>
  <p:notesViewPr>
    <p:cSldViewPr snapToGrid="0" snapToObjects="1" showGuides="1">
      <p:cViewPr>
        <p:scale>
          <a:sx n="100" d="100"/>
          <a:sy n="100" d="100"/>
        </p:scale>
        <p:origin x="-780" y="1956"/>
      </p:cViewPr>
      <p:guideLst>
        <p:guide orient="horz" pos="3126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6F29BFC4-634C-47D7-AF53-BABE3902A6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7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379E618C-E705-4CD1-A19E-8805265262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01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E618C-E705-4CD1-A19E-88052652622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06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 dirty="0"/>
            </a:b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40712302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클레젯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(CLESET)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V1.2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 dirty="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Class </a:t>
            </a:r>
            <a:r>
              <a:rPr lang="ko-KR" altLang="en-US" dirty="0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51445" y="437284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응칠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6B82A27-4E97-1A7B-7FCD-0409C00D5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E0BAF-AEF1-5C75-D802-C243AAA08424}"/>
              </a:ext>
            </a:extLst>
          </p:cNvPr>
          <p:cNvSpPr txBox="1"/>
          <p:nvPr/>
        </p:nvSpPr>
        <p:spPr>
          <a:xfrm>
            <a:off x="169317" y="820210"/>
            <a:ext cx="5280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전체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8" name="그림 7" descr="텍스트, 낱말맞추기게임, 점수판이(가) 표시된 사진&#10;&#10;자동 생성된 설명">
            <a:extLst>
              <a:ext uri="{FF2B5EF4-FFF2-40B4-BE49-F238E27FC236}">
                <a16:creationId xmlns:a16="http://schemas.microsoft.com/office/drawing/2014/main" id="{11EE9E76-F1E4-4644-7897-1E82E8E6EC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16" y="1281875"/>
            <a:ext cx="8816421" cy="499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99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8C911EA-01BE-95FF-19E6-9448CFB41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7773D-61E3-C701-42E6-2287E3E695B6}"/>
              </a:ext>
            </a:extLst>
          </p:cNvPr>
          <p:cNvSpPr txBox="1"/>
          <p:nvPr/>
        </p:nvSpPr>
        <p:spPr>
          <a:xfrm>
            <a:off x="102815" y="803585"/>
            <a:ext cx="388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(Entity(DTO))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D6A44B-FB39-89F8-28E6-EC993AA4F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03" y="1265250"/>
            <a:ext cx="5637949" cy="504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39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D33A199-BFE5-19E4-6AE8-8E943EA79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DF9DA6-1D27-C8B1-6CB0-B5E4FFF69FC0}"/>
              </a:ext>
            </a:extLst>
          </p:cNvPr>
          <p:cNvSpPr txBox="1"/>
          <p:nvPr/>
        </p:nvSpPr>
        <p:spPr>
          <a:xfrm>
            <a:off x="127753" y="814923"/>
            <a:ext cx="395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(Util 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클래스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09C8FA-8E1D-442B-8DD5-9B2ED2032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2" y="1276588"/>
            <a:ext cx="2867425" cy="265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F14F5E-79A0-0675-6867-75A216F66D59}"/>
              </a:ext>
            </a:extLst>
          </p:cNvPr>
          <p:cNvSpPr txBox="1"/>
          <p:nvPr/>
        </p:nvSpPr>
        <p:spPr>
          <a:xfrm>
            <a:off x="3078247" y="1928554"/>
            <a:ext cx="56131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〮 </a:t>
            </a:r>
            <a:r>
              <a:rPr lang="en-US" altLang="ko-KR" dirty="0" err="1"/>
              <a:t>AuthUtil</a:t>
            </a:r>
            <a:r>
              <a:rPr lang="ko-KR" altLang="en-US" dirty="0"/>
              <a:t>은 사용자 토큰을 디코딩하고 </a:t>
            </a:r>
            <a:r>
              <a:rPr lang="en-US" altLang="ko-KR" dirty="0" err="1"/>
              <a:t>decodedToken</a:t>
            </a:r>
            <a:r>
              <a:rPr lang="ko-KR" altLang="en-US" dirty="0"/>
              <a:t>의 </a:t>
            </a:r>
            <a:r>
              <a:rPr lang="en-US" altLang="ko-KR" dirty="0" err="1"/>
              <a:t>uid</a:t>
            </a:r>
            <a:r>
              <a:rPr lang="ko-KR" altLang="en-US" dirty="0"/>
              <a:t>를 기반    으로 </a:t>
            </a:r>
            <a:r>
              <a:rPr lang="en-US" altLang="ko-KR" dirty="0"/>
              <a:t>user</a:t>
            </a:r>
            <a:r>
              <a:rPr lang="ko-KR" altLang="en-US" dirty="0"/>
              <a:t>의 </a:t>
            </a:r>
            <a:r>
              <a:rPr lang="en-US" altLang="ko-KR" dirty="0"/>
              <a:t>id</a:t>
            </a:r>
            <a:r>
              <a:rPr lang="ko-KR" altLang="en-US" dirty="0"/>
              <a:t>를 제공하는 역할을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〮 </a:t>
            </a:r>
            <a:r>
              <a:rPr lang="en-US" altLang="ko-KR" dirty="0" err="1"/>
              <a:t>FileUtil</a:t>
            </a:r>
            <a:r>
              <a:rPr lang="ko-KR" altLang="en-US" dirty="0"/>
              <a:t>은 게시글 또는 의상 업로드 또는 수정에 포함된 이미지를 서버에 저장하는 역할을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004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B6F07C4-BD45-A537-0982-03FC245AD0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47C8C-5960-7E06-CA0F-CD5B4A7FA0FF}"/>
              </a:ext>
            </a:extLst>
          </p:cNvPr>
          <p:cNvSpPr txBox="1"/>
          <p:nvPr/>
        </p:nvSpPr>
        <p:spPr>
          <a:xfrm>
            <a:off x="73183" y="864517"/>
            <a:ext cx="5586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사용자 정보 관련클래스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F15AA-2126-91B2-F2A2-40809856B488}"/>
              </a:ext>
            </a:extLst>
          </p:cNvPr>
          <p:cNvSpPr txBox="1"/>
          <p:nvPr/>
        </p:nvSpPr>
        <p:spPr>
          <a:xfrm>
            <a:off x="141318" y="4433593"/>
            <a:ext cx="650055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UserController</a:t>
            </a:r>
            <a:r>
              <a:rPr lang="ko-KR" altLang="en-US" sz="1600" dirty="0"/>
              <a:t>는 회원에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 </a:t>
            </a:r>
            <a:r>
              <a:rPr lang="en-US" altLang="ko-KR" sz="1600" dirty="0" err="1"/>
              <a:t>UserService</a:t>
            </a:r>
            <a:r>
              <a:rPr lang="ko-KR" altLang="en-US" sz="1600" dirty="0"/>
              <a:t>는 회원에 대한 </a:t>
            </a:r>
            <a:r>
              <a:rPr lang="en-US" altLang="ko-KR" sz="1600" dirty="0"/>
              <a:t>CRUD</a:t>
            </a:r>
            <a:r>
              <a:rPr lang="ko-KR" altLang="en-US" sz="1600" dirty="0"/>
              <a:t> 기능 및 닉네임 중복 여부 체크 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 </a:t>
            </a:r>
            <a:r>
              <a:rPr lang="en-US" altLang="ko-KR" sz="1600" dirty="0" err="1"/>
              <a:t>UserDaoImpl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사용자</a:t>
            </a:r>
            <a:r>
              <a:rPr lang="en-US" altLang="ko-KR" sz="1600" dirty="0"/>
              <a:t> 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EAC93E-F33E-C75E-ED8D-903E7F700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568" y="3335637"/>
            <a:ext cx="2205239" cy="265784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BE2E023-1639-D5D6-725A-9C2C1D946ABD}"/>
              </a:ext>
            </a:extLst>
          </p:cNvPr>
          <p:cNvCxnSpPr>
            <a:cxnSpLocks/>
          </p:cNvCxnSpPr>
          <p:nvPr/>
        </p:nvCxnSpPr>
        <p:spPr>
          <a:xfrm>
            <a:off x="4152184" y="2475234"/>
            <a:ext cx="2969585" cy="15758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4A9C69B-DA93-D308-8413-6483BD00F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5" y="1649082"/>
            <a:ext cx="8811489" cy="94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73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7471577-FDD4-1933-1532-3075658287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97C604-2806-5C94-5282-219D3C454CED}"/>
              </a:ext>
            </a:extLst>
          </p:cNvPr>
          <p:cNvGrpSpPr/>
          <p:nvPr/>
        </p:nvGrpSpPr>
        <p:grpSpPr>
          <a:xfrm>
            <a:off x="3772356" y="2274782"/>
            <a:ext cx="5205389" cy="3918200"/>
            <a:chOff x="4779595" y="2740565"/>
            <a:chExt cx="6452285" cy="36962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F3FC5CD-C406-F5A4-1D1F-259F19E3D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8465" y="2887027"/>
              <a:ext cx="4463415" cy="305557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AE06211-2FCC-8154-67AB-930F2D3F9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595" y="4593297"/>
              <a:ext cx="1988870" cy="1843504"/>
            </a:xfrm>
            <a:prstGeom prst="rect">
              <a:avLst/>
            </a:prstGeom>
          </p:spPr>
        </p:pic>
        <p:cxnSp>
          <p:nvCxnSpPr>
            <p:cNvPr id="6" name="연결선: 꺾임 5">
              <a:extLst>
                <a:ext uri="{FF2B5EF4-FFF2-40B4-BE49-F238E27FC236}">
                  <a16:creationId xmlns:a16="http://schemas.microsoft.com/office/drawing/2014/main" id="{9F58FD90-1240-31A1-9A49-A42449F2C03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093951" y="2472489"/>
              <a:ext cx="603789" cy="113994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D62374B9-31D2-F2F5-DBD8-116D9257F36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725189" y="3108677"/>
              <a:ext cx="1598286" cy="882968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7EEC74ED-50AD-839F-1E90-881FC36F22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518659" y="3596639"/>
              <a:ext cx="2324104" cy="61722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1DDB521-A06D-5547-1524-E1E5236F3612}"/>
              </a:ext>
            </a:extLst>
          </p:cNvPr>
          <p:cNvSpPr txBox="1"/>
          <p:nvPr/>
        </p:nvSpPr>
        <p:spPr>
          <a:xfrm>
            <a:off x="194612" y="2647871"/>
            <a:ext cx="341416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〮 </a:t>
            </a:r>
            <a:r>
              <a:rPr lang="en-US" altLang="ko-KR" dirty="0" err="1"/>
              <a:t>ClothFolderController</a:t>
            </a:r>
            <a:r>
              <a:rPr lang="ko-KR" altLang="en-US" dirty="0"/>
              <a:t>는 의상 분류에 대한 </a:t>
            </a:r>
            <a:r>
              <a:rPr lang="en-US" altLang="ko-KR" dirty="0"/>
              <a:t>client</a:t>
            </a:r>
            <a:r>
              <a:rPr lang="ko-KR" altLang="en-US" dirty="0"/>
              <a:t>의 요청을 처리하는 클래스이다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〮</a:t>
            </a:r>
            <a:r>
              <a:rPr lang="en-US" altLang="ko-KR" dirty="0"/>
              <a:t> </a:t>
            </a:r>
            <a:r>
              <a:rPr lang="en-US" altLang="ko-KR" dirty="0" err="1"/>
              <a:t>ClothFolderService</a:t>
            </a:r>
            <a:r>
              <a:rPr lang="ko-KR" altLang="en-US" dirty="0"/>
              <a:t>는 의상 분류에 대한 </a:t>
            </a:r>
            <a:r>
              <a:rPr lang="en-US" altLang="ko-KR" dirty="0"/>
              <a:t>CRUD</a:t>
            </a:r>
            <a:r>
              <a:rPr lang="ko-KR" altLang="en-US" dirty="0"/>
              <a:t>기능과 생성한 의상 분류에 의상을 분류하는 기능을 제공하는 클래스이다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〮</a:t>
            </a:r>
            <a:r>
              <a:rPr lang="en-US" altLang="ko-KR" dirty="0"/>
              <a:t> </a:t>
            </a:r>
            <a:r>
              <a:rPr lang="en-US" altLang="ko-KR" dirty="0" err="1"/>
              <a:t>ClothFolderDaoImpl</a:t>
            </a:r>
            <a:r>
              <a:rPr lang="ko-KR" altLang="en-US" dirty="0"/>
              <a:t>은 </a:t>
            </a:r>
            <a:r>
              <a:rPr lang="en-US" altLang="ko-KR" dirty="0" err="1"/>
              <a:t>JdbcTemplate</a:t>
            </a:r>
            <a:r>
              <a:rPr lang="ko-KR" altLang="en-US" dirty="0"/>
              <a:t>을 사용해 분류 폴더 </a:t>
            </a:r>
            <a:r>
              <a:rPr lang="en-US" altLang="ko-KR" dirty="0"/>
              <a:t>DB</a:t>
            </a:r>
            <a:r>
              <a:rPr lang="ko-KR" altLang="en-US" dirty="0"/>
              <a:t>에 접근하고 쿼리문을 수행하는 클래스이다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〮</a:t>
            </a:r>
            <a:r>
              <a:rPr lang="ko-KR" altLang="en-US" b="1" dirty="0"/>
              <a:t> </a:t>
            </a:r>
            <a:r>
              <a:rPr lang="en-US" altLang="ko-KR" dirty="0" err="1"/>
              <a:t>ClothFolderDetailDaoImpl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en-US" altLang="ko-KR" dirty="0" err="1"/>
              <a:t>JdbcTemplate</a:t>
            </a:r>
            <a:r>
              <a:rPr lang="ko-KR" altLang="en-US" dirty="0"/>
              <a:t>을 사용해 분류 폴더의 의상 정보 </a:t>
            </a:r>
            <a:r>
              <a:rPr lang="en-US" altLang="ko-KR" dirty="0"/>
              <a:t>DB</a:t>
            </a:r>
            <a:r>
              <a:rPr lang="ko-KR" altLang="en-US" dirty="0"/>
              <a:t>에 접근하고 쿼리문을 수행하는 클래스이다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〮</a:t>
            </a:r>
            <a:r>
              <a:rPr lang="en-US" altLang="ko-KR" dirty="0"/>
              <a:t> </a:t>
            </a:r>
            <a:r>
              <a:rPr lang="en-US" altLang="ko-KR" dirty="0" err="1"/>
              <a:t>ClothDaoImpl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en-US" altLang="ko-KR" dirty="0" err="1"/>
              <a:t>JdbcTemplate</a:t>
            </a:r>
            <a:r>
              <a:rPr lang="ko-KR" altLang="en-US" dirty="0"/>
              <a:t>을 사용해 의상 정보 </a:t>
            </a:r>
            <a:r>
              <a:rPr lang="en-US" altLang="ko-KR" dirty="0"/>
              <a:t>DB</a:t>
            </a:r>
            <a:r>
              <a:rPr lang="ko-KR" altLang="en-US" dirty="0"/>
              <a:t>에 접근하고 쿼리문을 수행하는 클래스이다</a:t>
            </a:r>
            <a:r>
              <a:rPr lang="en-US" altLang="ko-KR" dirty="0"/>
              <a:t>.</a:t>
            </a:r>
          </a:p>
          <a:p>
            <a:r>
              <a:rPr lang="ko-KR" altLang="en-US" sz="1800" dirty="0"/>
              <a:t> 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2191D72-B664-FC07-30CA-0A2BDBAA4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23" y="1323928"/>
            <a:ext cx="8801439" cy="9834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E2DCA8-6F6A-303F-CE97-58E0925986C6}"/>
              </a:ext>
            </a:extLst>
          </p:cNvPr>
          <p:cNvSpPr txBox="1"/>
          <p:nvPr/>
        </p:nvSpPr>
        <p:spPr>
          <a:xfrm>
            <a:off x="73183" y="864517"/>
            <a:ext cx="531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분류 관련클래스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6660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F0B0CD1-29D1-86B6-6FF8-0C9E10DFB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F6B9B-DA83-B9EC-6970-56EFCED94B21}"/>
              </a:ext>
            </a:extLst>
          </p:cNvPr>
          <p:cNvSpPr txBox="1"/>
          <p:nvPr/>
        </p:nvSpPr>
        <p:spPr>
          <a:xfrm>
            <a:off x="100651" y="859131"/>
            <a:ext cx="4778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관련 클래스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42388-5BA4-DE55-8DF9-5253C70EE12E}"/>
              </a:ext>
            </a:extLst>
          </p:cNvPr>
          <p:cNvSpPr txBox="1"/>
          <p:nvPr/>
        </p:nvSpPr>
        <p:spPr>
          <a:xfrm>
            <a:off x="247578" y="3622242"/>
            <a:ext cx="448501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ClothController</a:t>
            </a:r>
            <a:r>
              <a:rPr lang="ko-KR" altLang="en-US" sz="1600" dirty="0"/>
              <a:t>는 의상에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ClothService</a:t>
            </a:r>
            <a:r>
              <a:rPr lang="ko-KR" altLang="en-US" sz="1600" dirty="0"/>
              <a:t>는 의상에 대한 </a:t>
            </a:r>
            <a:r>
              <a:rPr lang="en-US" altLang="ko-KR" sz="1600" dirty="0"/>
              <a:t>CRUD</a:t>
            </a:r>
            <a:r>
              <a:rPr lang="ko-KR" altLang="en-US" sz="1600" dirty="0"/>
              <a:t>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ClothFolderDaoImpl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분류 폴더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의상 정보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  <a:endParaRPr lang="en-US" altLang="ko-KR" sz="1600" b="1" dirty="0"/>
          </a:p>
          <a:p>
            <a:r>
              <a:rPr lang="ko-KR" altLang="en-US" sz="1800" dirty="0"/>
              <a:t> 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725B3A-2700-65FE-C1AB-A0C052C4F969}"/>
              </a:ext>
            </a:extLst>
          </p:cNvPr>
          <p:cNvGrpSpPr/>
          <p:nvPr/>
        </p:nvGrpSpPr>
        <p:grpSpPr>
          <a:xfrm>
            <a:off x="304959" y="1181393"/>
            <a:ext cx="8555549" cy="5094716"/>
            <a:chOff x="770471" y="1181393"/>
            <a:chExt cx="11178025" cy="40002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C543EC3-8B54-D020-A3C8-911838DA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260" y="3338182"/>
              <a:ext cx="1988870" cy="184350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397038C-8C85-C4CB-7ED7-43E915BDE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0471" y="1403589"/>
              <a:ext cx="6423660" cy="1238806"/>
            </a:xfrm>
            <a:prstGeom prst="rect">
              <a:avLst/>
            </a:prstGeom>
          </p:spPr>
        </p:pic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1BE87DA7-427B-0766-D393-DC1B52057BA6}"/>
                </a:ext>
              </a:extLst>
            </p:cNvPr>
            <p:cNvCxnSpPr>
              <a:cxnSpLocks/>
            </p:cNvCxnSpPr>
            <p:nvPr/>
          </p:nvCxnSpPr>
          <p:spPr>
            <a:xfrm>
              <a:off x="7033260" y="2022992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C0376AAA-8AE4-87B2-7E2B-CDFC6A0AB571}"/>
                </a:ext>
              </a:extLst>
            </p:cNvPr>
            <p:cNvCxnSpPr/>
            <p:nvPr/>
          </p:nvCxnSpPr>
          <p:spPr>
            <a:xfrm>
              <a:off x="6720840" y="2642395"/>
              <a:ext cx="1127760" cy="1144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03C35DC-EC15-44E1-D6CE-6C87BC541C77}"/>
                </a:ext>
              </a:extLst>
            </p:cNvPr>
            <p:cNvCxnSpPr>
              <a:cxnSpLocks/>
            </p:cNvCxnSpPr>
            <p:nvPr/>
          </p:nvCxnSpPr>
          <p:spPr>
            <a:xfrm>
              <a:off x="6256020" y="2604796"/>
              <a:ext cx="1501991" cy="19367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8B1FD21-FEB7-4DEC-3411-EADC8D879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5654" y="1181393"/>
              <a:ext cx="4482842" cy="1818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137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195334A-3A6E-1E6B-94B5-E0E4025FA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88118-7ED8-2279-6940-341967905905}"/>
              </a:ext>
            </a:extLst>
          </p:cNvPr>
          <p:cNvSpPr txBox="1"/>
          <p:nvPr/>
        </p:nvSpPr>
        <p:spPr>
          <a:xfrm>
            <a:off x="144379" y="829605"/>
            <a:ext cx="4347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 추천 관련 클래스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AD410-F1DB-5EA3-9211-DACBAED919F1}"/>
              </a:ext>
            </a:extLst>
          </p:cNvPr>
          <p:cNvSpPr txBox="1"/>
          <p:nvPr/>
        </p:nvSpPr>
        <p:spPr>
          <a:xfrm>
            <a:off x="425235" y="3735459"/>
            <a:ext cx="484710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ClothRecommendController</a:t>
            </a:r>
            <a:r>
              <a:rPr lang="ko-KR" altLang="en-US" sz="1600" dirty="0"/>
              <a:t>는 의상 추천에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ClothRecommendService</a:t>
            </a:r>
            <a:r>
              <a:rPr lang="ko-KR" altLang="en-US" sz="1600" dirty="0"/>
              <a:t>는 현재 계절에 어울리는 의상을 추천하거나 부족한 카테고리의 의상 추가를 추천하는 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ClothDaoImpl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의상 정보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800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FF32F4-19B9-12C1-16CE-29BA8C77D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628" y="3863558"/>
            <a:ext cx="1482950" cy="2312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091C4D-6E3F-6EEF-D2DF-A673D5B3D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040" y="1274376"/>
            <a:ext cx="3342516" cy="2281008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CD06BD8-4C11-C0BF-79F1-4C9601B093AF}"/>
              </a:ext>
            </a:extLst>
          </p:cNvPr>
          <p:cNvCxnSpPr>
            <a:cxnSpLocks/>
          </p:cNvCxnSpPr>
          <p:nvPr/>
        </p:nvCxnSpPr>
        <p:spPr>
          <a:xfrm>
            <a:off x="5389545" y="2213565"/>
            <a:ext cx="2840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4DECC63-9380-0F40-1527-E586C226108C}"/>
              </a:ext>
            </a:extLst>
          </p:cNvPr>
          <p:cNvCxnSpPr>
            <a:cxnSpLocks/>
          </p:cNvCxnSpPr>
          <p:nvPr/>
        </p:nvCxnSpPr>
        <p:spPr>
          <a:xfrm>
            <a:off x="4690701" y="2600884"/>
            <a:ext cx="1279321" cy="179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583FAA20-1271-A3A8-1452-8BD1FCD00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80" y="1751602"/>
            <a:ext cx="5245166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01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7F74870-8BAB-8FBC-F638-8FA3CA123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D9236-8CD2-727C-77CD-C9C80B21A2E8}"/>
              </a:ext>
            </a:extLst>
          </p:cNvPr>
          <p:cNvSpPr txBox="1"/>
          <p:nvPr/>
        </p:nvSpPr>
        <p:spPr>
          <a:xfrm>
            <a:off x="136176" y="901809"/>
            <a:ext cx="4078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게시물 관련 클래스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18C57-E6D6-A8DF-13CD-DB295E365AA4}"/>
              </a:ext>
            </a:extLst>
          </p:cNvPr>
          <p:cNvSpPr txBox="1"/>
          <p:nvPr/>
        </p:nvSpPr>
        <p:spPr>
          <a:xfrm>
            <a:off x="136176" y="4054988"/>
            <a:ext cx="57134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PostController</a:t>
            </a:r>
            <a:r>
              <a:rPr lang="ko-KR" altLang="en-US" sz="1600" dirty="0"/>
              <a:t>는 게시물에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PostService</a:t>
            </a:r>
            <a:r>
              <a:rPr lang="ko-KR" altLang="en-US" sz="1600" dirty="0"/>
              <a:t>는 게시물에 대한 </a:t>
            </a:r>
            <a:r>
              <a:rPr lang="en-US" altLang="ko-KR" sz="1600" dirty="0"/>
              <a:t>CRUD </a:t>
            </a:r>
            <a:r>
              <a:rPr lang="ko-KR" altLang="en-US" sz="1600" dirty="0"/>
              <a:t>기능 및 좋아요 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PostDaoImpl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게시물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 </a:t>
            </a:r>
            <a:r>
              <a:rPr lang="en-US" altLang="ko-KR" sz="1600" dirty="0" err="1"/>
              <a:t>FavoritePostDaoImpl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좋아요 한 게시물 정보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2E9D52-A063-24BE-51B0-CE6539AFC202}"/>
              </a:ext>
            </a:extLst>
          </p:cNvPr>
          <p:cNvGrpSpPr/>
          <p:nvPr/>
        </p:nvGrpSpPr>
        <p:grpSpPr>
          <a:xfrm>
            <a:off x="765062" y="1352043"/>
            <a:ext cx="8196058" cy="4932379"/>
            <a:chOff x="765062" y="1352043"/>
            <a:chExt cx="10736580" cy="508475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81C894E-2249-DA3D-67BC-23C37D3C8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8320" y="4593297"/>
              <a:ext cx="1988870" cy="184350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0575013-EA16-16AC-6484-D743BD53F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062" y="1352043"/>
              <a:ext cx="10736580" cy="2528541"/>
            </a:xfrm>
            <a:prstGeom prst="rect">
              <a:avLst/>
            </a:prstGeom>
          </p:spPr>
        </p:pic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6F22055C-CE27-4CB5-75EA-93918DF7743F}"/>
                </a:ext>
              </a:extLst>
            </p:cNvPr>
            <p:cNvCxnSpPr>
              <a:cxnSpLocks/>
            </p:cNvCxnSpPr>
            <p:nvPr/>
          </p:nvCxnSpPr>
          <p:spPr>
            <a:xfrm>
              <a:off x="4800600" y="2901355"/>
              <a:ext cx="4907280" cy="29508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BB27C406-54A9-C709-6CF8-B3FF2C7E7A8C}"/>
                </a:ext>
              </a:extLst>
            </p:cNvPr>
            <p:cNvCxnSpPr>
              <a:cxnSpLocks/>
            </p:cNvCxnSpPr>
            <p:nvPr/>
          </p:nvCxnSpPr>
          <p:spPr>
            <a:xfrm>
              <a:off x="5433060" y="2901355"/>
              <a:ext cx="4366260" cy="22573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515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69ADDCC-CB9D-A7CA-B883-7AB4B3CAE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88510-375D-6384-66CE-ED888C606939}"/>
              </a:ext>
            </a:extLst>
          </p:cNvPr>
          <p:cNvSpPr txBox="1"/>
          <p:nvPr/>
        </p:nvSpPr>
        <p:spPr>
          <a:xfrm>
            <a:off x="102815" y="887520"/>
            <a:ext cx="3860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 관련 클래스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92A495-CD0B-FAD6-8D11-838311C92FE1}"/>
              </a:ext>
            </a:extLst>
          </p:cNvPr>
          <p:cNvSpPr txBox="1"/>
          <p:nvPr/>
        </p:nvSpPr>
        <p:spPr>
          <a:xfrm>
            <a:off x="178783" y="4268554"/>
            <a:ext cx="64880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CommentController</a:t>
            </a:r>
            <a:r>
              <a:rPr lang="ko-KR" altLang="en-US" sz="1600" dirty="0"/>
              <a:t>는 댓글에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CommentService</a:t>
            </a:r>
            <a:r>
              <a:rPr lang="ko-KR" altLang="en-US" sz="1600" dirty="0"/>
              <a:t>는 댓글에 대한 </a:t>
            </a:r>
            <a:r>
              <a:rPr lang="en-US" altLang="ko-KR" sz="1600" dirty="0"/>
              <a:t>CRUD </a:t>
            </a:r>
            <a:r>
              <a:rPr lang="ko-KR" altLang="en-US" sz="1600" dirty="0"/>
              <a:t>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CommentDaoImpl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댓글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endParaRPr lang="en-US" altLang="ko-KR" sz="16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4C2AFF-AA6F-5946-76BF-A923ED0FF6F7}"/>
              </a:ext>
            </a:extLst>
          </p:cNvPr>
          <p:cNvGrpSpPr/>
          <p:nvPr/>
        </p:nvGrpSpPr>
        <p:grpSpPr>
          <a:xfrm>
            <a:off x="207818" y="1459102"/>
            <a:ext cx="8736677" cy="4625813"/>
            <a:chOff x="734582" y="1459103"/>
            <a:chExt cx="10828020" cy="330761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BA270AF-9B93-0897-3418-CADA65464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8780" y="2923215"/>
              <a:ext cx="1988870" cy="184350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6DBBE36-CA4E-0E20-85F3-C795CE47B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582" y="1459103"/>
              <a:ext cx="10828020" cy="1040963"/>
            </a:xfrm>
            <a:prstGeom prst="rect">
              <a:avLst/>
            </a:prstGeom>
          </p:spPr>
        </p:pic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4EAF09CC-41CF-AB9D-DA2E-CE87BE76163F}"/>
                </a:ext>
              </a:extLst>
            </p:cNvPr>
            <p:cNvCxnSpPr>
              <a:cxnSpLocks/>
            </p:cNvCxnSpPr>
            <p:nvPr/>
          </p:nvCxnSpPr>
          <p:spPr>
            <a:xfrm>
              <a:off x="5974080" y="2423160"/>
              <a:ext cx="3695700" cy="12115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4280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572AF8C-BA35-C907-C61D-8BA47054D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9E3C-9188-B38D-D44C-506B1E2B9684}"/>
              </a:ext>
            </a:extLst>
          </p:cNvPr>
          <p:cNvSpPr txBox="1"/>
          <p:nvPr/>
        </p:nvSpPr>
        <p:spPr>
          <a:xfrm>
            <a:off x="57623" y="874578"/>
            <a:ext cx="4514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2.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클래스 다이어그램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마이페이지 관련 클래스</a:t>
            </a: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0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54BE27-4FC8-EDFF-BBC3-3D302A860B9E}"/>
              </a:ext>
            </a:extLst>
          </p:cNvPr>
          <p:cNvSpPr txBox="1"/>
          <p:nvPr/>
        </p:nvSpPr>
        <p:spPr>
          <a:xfrm>
            <a:off x="116378" y="3796599"/>
            <a:ext cx="52413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〮 </a:t>
            </a:r>
            <a:r>
              <a:rPr lang="en-US" altLang="ko-KR" sz="1600" dirty="0" err="1"/>
              <a:t>MyPageController</a:t>
            </a:r>
            <a:r>
              <a:rPr lang="ko-KR" altLang="en-US" sz="1600" dirty="0"/>
              <a:t>는 마이페이지에 대한 </a:t>
            </a:r>
            <a:r>
              <a:rPr lang="en-US" altLang="ko-KR" sz="1600" dirty="0"/>
              <a:t>client</a:t>
            </a:r>
            <a:r>
              <a:rPr lang="ko-KR" altLang="en-US" sz="1600" dirty="0"/>
              <a:t>의 요청을 처리하는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MyPageService</a:t>
            </a:r>
            <a:r>
              <a:rPr lang="ko-KR" altLang="en-US" sz="1600" dirty="0"/>
              <a:t>는 유저의 정보</a:t>
            </a:r>
            <a:r>
              <a:rPr lang="en-US" altLang="ko-KR" sz="1600" dirty="0"/>
              <a:t>, </a:t>
            </a:r>
            <a:r>
              <a:rPr lang="ko-KR" altLang="en-US" sz="1600" dirty="0"/>
              <a:t>유저가 작성한 게시물</a:t>
            </a:r>
            <a:r>
              <a:rPr lang="en-US" altLang="ko-KR" sz="1600" dirty="0"/>
              <a:t>, </a:t>
            </a:r>
            <a:r>
              <a:rPr lang="ko-KR" altLang="en-US" sz="1600" dirty="0"/>
              <a:t>유저가</a:t>
            </a:r>
            <a:r>
              <a:rPr lang="en-US" altLang="ko-KR" sz="1600" dirty="0"/>
              <a:t> </a:t>
            </a:r>
            <a:r>
              <a:rPr lang="ko-KR" altLang="en-US" sz="1600" dirty="0"/>
              <a:t>좋아요 한 게시물을 조회하는 기능을 제공하는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 </a:t>
            </a:r>
            <a:r>
              <a:rPr lang="en-US" altLang="ko-KR" sz="1600" dirty="0" err="1"/>
              <a:t>UserDaoImpl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사용자</a:t>
            </a:r>
            <a:r>
              <a:rPr lang="en-US" altLang="ko-KR" sz="1600" dirty="0"/>
              <a:t> 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〮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PostDaoImpl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JdbcTemplate</a:t>
            </a:r>
            <a:r>
              <a:rPr lang="ko-KR" altLang="en-US" sz="1600" dirty="0"/>
              <a:t>을 사용해 게시물 </a:t>
            </a:r>
            <a:r>
              <a:rPr lang="en-US" altLang="ko-KR" sz="1600" dirty="0"/>
              <a:t>DB</a:t>
            </a:r>
            <a:r>
              <a:rPr lang="ko-KR" altLang="en-US" sz="1600" dirty="0"/>
              <a:t>에 접근하고 쿼리문을 수행하는 클래스이다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F31DEE-4507-D2C8-A182-C82915AB5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446" y="4330293"/>
            <a:ext cx="1585683" cy="18710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D9990F-2FC2-6678-833B-0C9418F13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146" y="1205346"/>
            <a:ext cx="3438599" cy="15232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EE14E4-B831-FBD1-5FE1-6766AFC35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146" y="2728582"/>
            <a:ext cx="3438599" cy="109721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C6F49B5-BD94-1A90-BFDC-0225818D5BA8}"/>
              </a:ext>
            </a:extLst>
          </p:cNvPr>
          <p:cNvCxnSpPr>
            <a:cxnSpLocks/>
          </p:cNvCxnSpPr>
          <p:nvPr/>
        </p:nvCxnSpPr>
        <p:spPr>
          <a:xfrm>
            <a:off x="4413108" y="1924932"/>
            <a:ext cx="11989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5D45217-F854-CB03-4778-D62083E673B2}"/>
              </a:ext>
            </a:extLst>
          </p:cNvPr>
          <p:cNvCxnSpPr/>
          <p:nvPr/>
        </p:nvCxnSpPr>
        <p:spPr>
          <a:xfrm>
            <a:off x="4390922" y="2390729"/>
            <a:ext cx="1184676" cy="4949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E5C6486-0D62-B29C-26D4-E14BD4DC708E}"/>
              </a:ext>
            </a:extLst>
          </p:cNvPr>
          <p:cNvCxnSpPr>
            <a:cxnSpLocks/>
          </p:cNvCxnSpPr>
          <p:nvPr/>
        </p:nvCxnSpPr>
        <p:spPr>
          <a:xfrm>
            <a:off x="4390922" y="2350408"/>
            <a:ext cx="2867524" cy="2741503"/>
          </a:xfrm>
          <a:prstGeom prst="bentConnector3">
            <a:avLst>
              <a:gd name="adj1" fmla="val 3580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2D8FA741-1309-08A0-9BE7-A8655036D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604271"/>
            <a:ext cx="4255477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2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변경 이력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8697830"/>
              </p:ext>
            </p:extLst>
          </p:nvPr>
        </p:nvGraphicFramePr>
        <p:xfrm>
          <a:off x="280988" y="1025525"/>
          <a:ext cx="8582024" cy="349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05. 16.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프론트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박채은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최미희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05. 16.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로그아웃 부분 추가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박채은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최미희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05. 23.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백엔드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클래스 다이어그램 추가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김재우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김창욱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05. 25.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접속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의상조회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마이페이지 부분을 수정하였습니다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05. 27.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플로우차트의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의상 조회    부분을 수정하였습니다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엄태양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D1D31-B190-A5AD-AB4F-0A2CBC184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Flowchart Diagram (Front End)</a:t>
            </a:r>
          </a:p>
          <a:p>
            <a:r>
              <a:rPr lang="en-US" altLang="ko-KR" dirty="0"/>
              <a:t>Class Diagram (Back End)</a:t>
            </a:r>
          </a:p>
          <a:p>
            <a:r>
              <a:rPr lang="en-US" altLang="ko-KR" dirty="0"/>
              <a:t>Sequence Diagram(Back End)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774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687180-4F11-E562-817C-D136FB891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87" y="1309918"/>
            <a:ext cx="9144000" cy="4387988"/>
          </a:xfrm>
          <a:prstGeom prst="rect">
            <a:avLst/>
          </a:prstGeom>
        </p:spPr>
      </p:pic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응 칠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7DBA0-D377-0959-C213-F28BA76948EF}"/>
              </a:ext>
            </a:extLst>
          </p:cNvPr>
          <p:cNvSpPr txBox="1"/>
          <p:nvPr/>
        </p:nvSpPr>
        <p:spPr>
          <a:xfrm>
            <a:off x="151926" y="923363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225" dirty="0" err="1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전체</a:t>
            </a:r>
            <a:r>
              <a:rPr lang="en-US" altLang="ko-KR" sz="2400" spc="-225" dirty="0">
                <a:solidFill>
                  <a:prstClr val="black">
                    <a:lumMod val="85000"/>
                    <a:lumOff val="15000"/>
                  </a:prst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225" dirty="0">
              <a:solidFill>
                <a:prstClr val="black">
                  <a:lumMod val="85000"/>
                  <a:lumOff val="15000"/>
                </a:prst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4A22D-162E-8E49-840F-80735844C60F}"/>
              </a:ext>
            </a:extLst>
          </p:cNvPr>
          <p:cNvSpPr txBox="1"/>
          <p:nvPr/>
        </p:nvSpPr>
        <p:spPr>
          <a:xfrm>
            <a:off x="1589371" y="2554584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4472C4"/>
                </a:solidFill>
                <a:latin typeface="맑은 고딕" panose="020F0502020204030204"/>
                <a:ea typeface="맑은 고딕" panose="020B0503020000020004" pitchFamily="50" charset="-127"/>
              </a:rPr>
              <a:t>의상 조회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6A5A8-23C0-BFDD-304A-18AE14D3B07B}"/>
              </a:ext>
            </a:extLst>
          </p:cNvPr>
          <p:cNvSpPr txBox="1"/>
          <p:nvPr/>
        </p:nvSpPr>
        <p:spPr>
          <a:xfrm>
            <a:off x="4150519" y="5530236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FFC000"/>
                </a:solidFill>
                <a:latin typeface="맑은 고딕" panose="020F0502020204030204"/>
                <a:ea typeface="맑은 고딕" panose="020B0503020000020004" pitchFamily="50" charset="-127"/>
              </a:rPr>
              <a:t>마이페이지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07347-82EA-246F-AB56-377D7BFE9A13}"/>
              </a:ext>
            </a:extLst>
          </p:cNvPr>
          <p:cNvSpPr txBox="1"/>
          <p:nvPr/>
        </p:nvSpPr>
        <p:spPr>
          <a:xfrm>
            <a:off x="7335019" y="5571223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C00000"/>
                </a:solidFill>
                <a:latin typeface="맑은 고딕" panose="020F0502020204030204"/>
                <a:ea typeface="맑은 고딕" panose="020B0503020000020004" pitchFamily="50" charset="-127"/>
              </a:rPr>
              <a:t>게시판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6AD7BD-9BAC-E15F-3AC2-7103F80E545C}"/>
              </a:ext>
            </a:extLst>
          </p:cNvPr>
          <p:cNvSpPr txBox="1"/>
          <p:nvPr/>
        </p:nvSpPr>
        <p:spPr>
          <a:xfrm>
            <a:off x="3677758" y="2243647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70AD47"/>
                </a:solidFill>
                <a:latin typeface="맑은 고딕" panose="020F0502020204030204"/>
                <a:ea typeface="맑은 고딕" panose="020B0503020000020004" pitchFamily="50" charset="-127"/>
              </a:rPr>
              <a:t>접속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E3584E-95F5-DB0B-75C1-D43EA374366D}"/>
              </a:ext>
            </a:extLst>
          </p:cNvPr>
          <p:cNvSpPr/>
          <p:nvPr/>
        </p:nvSpPr>
        <p:spPr>
          <a:xfrm>
            <a:off x="4150519" y="1586232"/>
            <a:ext cx="3404110" cy="149548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53B5DA-8902-07E9-96DD-8F66B63DC2C0}"/>
              </a:ext>
            </a:extLst>
          </p:cNvPr>
          <p:cNvSpPr/>
          <p:nvPr/>
        </p:nvSpPr>
        <p:spPr>
          <a:xfrm>
            <a:off x="3710275" y="3109913"/>
            <a:ext cx="2041598" cy="23876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0E0FEE-78AE-2EC2-9B1A-65C1F66044DC}"/>
              </a:ext>
            </a:extLst>
          </p:cNvPr>
          <p:cNvSpPr/>
          <p:nvPr/>
        </p:nvSpPr>
        <p:spPr>
          <a:xfrm>
            <a:off x="5802540" y="3111594"/>
            <a:ext cx="1341318" cy="25745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5D971C-426B-7E98-13F0-06E1BC1C5AD6}"/>
              </a:ext>
            </a:extLst>
          </p:cNvPr>
          <p:cNvSpPr txBox="1"/>
          <p:nvPr/>
        </p:nvSpPr>
        <p:spPr>
          <a:xfrm>
            <a:off x="1589371" y="2554584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00B0F0"/>
                </a:solidFill>
                <a:latin typeface="맑은 고딕" panose="020F0502020204030204"/>
                <a:ea typeface="맑은 고딕" panose="020B0503020000020004" pitchFamily="50" charset="-127"/>
              </a:rPr>
              <a:t>의상 조회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B7D600-9ECF-1093-2F5D-7704A24F9F7F}"/>
              </a:ext>
            </a:extLst>
          </p:cNvPr>
          <p:cNvSpPr/>
          <p:nvPr/>
        </p:nvSpPr>
        <p:spPr>
          <a:xfrm>
            <a:off x="110690" y="2831583"/>
            <a:ext cx="3488895" cy="273964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03CDD5-3E2A-938E-0D64-560BE899D3E9}"/>
              </a:ext>
            </a:extLst>
          </p:cNvPr>
          <p:cNvSpPr txBox="1"/>
          <p:nvPr/>
        </p:nvSpPr>
        <p:spPr>
          <a:xfrm>
            <a:off x="7989018" y="4925476"/>
            <a:ext cx="123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sz="1350" b="1" dirty="0">
                <a:solidFill>
                  <a:srgbClr val="7030A0"/>
                </a:solidFill>
                <a:latin typeface="맑은 고딕" panose="020F0502020204030204"/>
                <a:ea typeface="맑은 고딕" panose="020B0503020000020004" pitchFamily="50" charset="-127"/>
              </a:rPr>
              <a:t>댓글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C8A17E-CE01-AE2A-0AD1-1E1B0477E977}"/>
              </a:ext>
            </a:extLst>
          </p:cNvPr>
          <p:cNvSpPr/>
          <p:nvPr/>
        </p:nvSpPr>
        <p:spPr>
          <a:xfrm>
            <a:off x="7220366" y="3109913"/>
            <a:ext cx="1770618" cy="1787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6558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F3C0AD9-B1B7-25DC-CBF2-9ECC5EF6BE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ABC1A7-66D2-DB1F-D42B-23724AB19B3F}"/>
              </a:ext>
            </a:extLst>
          </p:cNvPr>
          <p:cNvSpPr txBox="1"/>
          <p:nvPr/>
        </p:nvSpPr>
        <p:spPr>
          <a:xfrm>
            <a:off x="102815" y="778646"/>
            <a:ext cx="3829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접속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D4946-7D82-7DDE-25FB-3C8AEEEFB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62" y="1700120"/>
            <a:ext cx="8582346" cy="382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73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C78ABD1-8465-4DE6-87BC-E3F9C4A52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C8E28-E6E1-5ACD-1012-6A0C530F24FB}"/>
              </a:ext>
            </a:extLst>
          </p:cNvPr>
          <p:cNvSpPr txBox="1"/>
          <p:nvPr/>
        </p:nvSpPr>
        <p:spPr>
          <a:xfrm>
            <a:off x="77876" y="820210"/>
            <a:ext cx="4368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의상조회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43B806-82DB-2C4B-7650-6D92FDF23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98" y="1281875"/>
            <a:ext cx="6583003" cy="502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8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EC93009-FD52-DE2C-E1AC-634C81A52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93B77-95A0-ED19-C27D-224702608876}"/>
              </a:ext>
            </a:extLst>
          </p:cNvPr>
          <p:cNvSpPr txBox="1"/>
          <p:nvPr/>
        </p:nvSpPr>
        <p:spPr>
          <a:xfrm>
            <a:off x="69564" y="803585"/>
            <a:ext cx="4637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마이페이지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649316-4EAA-790B-91A6-D1AB0AE33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699" y="1336585"/>
            <a:ext cx="4794984" cy="542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9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179AC4E-96A0-AA8A-80C1-1E44EBAA5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27150B-DD82-162D-3EEC-EFB5AFC1F618}"/>
              </a:ext>
            </a:extLst>
          </p:cNvPr>
          <p:cNvSpPr txBox="1"/>
          <p:nvPr/>
        </p:nvSpPr>
        <p:spPr>
          <a:xfrm>
            <a:off x="111128" y="811897"/>
            <a:ext cx="4099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게시판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D58A11-70AF-2232-CFEE-5B6525EF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002" y="777293"/>
            <a:ext cx="3205509" cy="608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69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A84A8C4-7017-0318-BF8C-1F4F7B0F7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응 칠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48940D-C07A-E95F-02F5-B2B92B555257}"/>
              </a:ext>
            </a:extLst>
          </p:cNvPr>
          <p:cNvSpPr txBox="1"/>
          <p:nvPr/>
        </p:nvSpPr>
        <p:spPr>
          <a:xfrm>
            <a:off x="77877" y="870579"/>
            <a:ext cx="3829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1.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플로우차트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다이어그램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(</a:t>
            </a:r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댓글</a:t>
            </a:r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835243-8ADF-C6D4-8FF7-EB2CA29CD1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94" y="1332244"/>
            <a:ext cx="5004636" cy="493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31244"/>
      </p:ext>
    </p:extLst>
  </p:cSld>
  <p:clrMapOvr>
    <a:masterClrMapping/>
  </p:clrMapOvr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lnDef>
  </a:objectDefaults>
  <a:extraClrSchemeLst>
    <a:extraClrScheme>
      <a:clrScheme name="02_관리프로세스상세설명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2">
        <a:dk1>
          <a:srgbClr val="000000"/>
        </a:dk1>
        <a:lt1>
          <a:srgbClr val="FFFFFF"/>
        </a:lt1>
        <a:dk2>
          <a:srgbClr val="000000"/>
        </a:dk2>
        <a:lt2>
          <a:srgbClr val="FF6600"/>
        </a:lt2>
        <a:accent1>
          <a:srgbClr val="009999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3">
        <a:dk1>
          <a:srgbClr val="003366"/>
        </a:dk1>
        <a:lt1>
          <a:srgbClr val="FFFFFF"/>
        </a:lt1>
        <a:dk2>
          <a:srgbClr val="000000"/>
        </a:dk2>
        <a:lt2>
          <a:srgbClr val="FFFFFF"/>
        </a:lt2>
        <a:accent1>
          <a:srgbClr val="009999"/>
        </a:accent1>
        <a:accent2>
          <a:srgbClr val="999933"/>
        </a:accent2>
        <a:accent3>
          <a:srgbClr val="AAAAAA"/>
        </a:accent3>
        <a:accent4>
          <a:srgbClr val="DADADA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관리프로세스상세설명 4">
        <a:dk1>
          <a:srgbClr val="000000"/>
        </a:dk1>
        <a:lt1>
          <a:srgbClr val="FFFFFF"/>
        </a:lt1>
        <a:dk2>
          <a:srgbClr val="000000"/>
        </a:dk2>
        <a:lt2>
          <a:srgbClr val="009999"/>
        </a:lt2>
        <a:accent1>
          <a:srgbClr val="FFCC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5">
        <a:dk1>
          <a:srgbClr val="009999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99CC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07 Template</Template>
  <TotalTime>5540</TotalTime>
  <Words>670</Words>
  <Application>Microsoft Macintosh PowerPoint</Application>
  <PresentationFormat>화면 슬라이드 쇼(4:3)</PresentationFormat>
  <Paragraphs>107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이순신 돋움체 B</vt:lpstr>
      <vt:lpstr>굴림</vt:lpstr>
      <vt:lpstr>HY울릉도B</vt:lpstr>
      <vt:lpstr>HY헤드라인M</vt:lpstr>
      <vt:lpstr>맑은 고딕</vt:lpstr>
      <vt:lpstr>Arial</vt:lpstr>
      <vt:lpstr>Times New Roman</vt:lpstr>
      <vt:lpstr>Wingdings</vt:lpstr>
      <vt:lpstr>07 Template</vt:lpstr>
      <vt:lpstr> Class 설계서</vt:lpstr>
      <vt:lpstr>변경 이력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SMU SELab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엄태양</cp:lastModifiedBy>
  <cp:revision>522</cp:revision>
  <cp:lastPrinted>2001-07-23T08:42:52Z</cp:lastPrinted>
  <dcterms:created xsi:type="dcterms:W3CDTF">2011-02-22T01:37:12Z</dcterms:created>
  <dcterms:modified xsi:type="dcterms:W3CDTF">2022-05-27T04:03:57Z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3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C:\work</vt:lpwstr>
  </property>
</Properties>
</file>